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98" r:id="rId3"/>
    <p:sldId id="295" r:id="rId4"/>
    <p:sldId id="289" r:id="rId5"/>
    <p:sldId id="290" r:id="rId6"/>
    <p:sldId id="296" r:id="rId7"/>
    <p:sldId id="269" r:id="rId8"/>
    <p:sldId id="299" r:id="rId9"/>
    <p:sldId id="301" r:id="rId10"/>
    <p:sldId id="300" r:id="rId11"/>
    <p:sldId id="272" r:id="rId12"/>
    <p:sldId id="271" r:id="rId13"/>
    <p:sldId id="267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62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A6654-BAFC-4DF7-B54F-7CECD799E153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70495-CCA3-4C49-8EBE-A54DE8D886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259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7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1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3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6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1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6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1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84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61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7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329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4887-3226-47FD-B16E-A535107DC41F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4C1B-7476-4BB7-BD97-C8AE8F465D8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38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6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image" Target="../media/image6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9.png"/><Relationship Id="rId7" Type="http://schemas.openxmlformats.org/officeDocument/2006/relationships/image" Target="../media/image4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4703" r="6920"/>
          <a:stretch/>
        </p:blipFill>
        <p:spPr>
          <a:xfrm>
            <a:off x="0" y="0"/>
            <a:ext cx="9553575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6402" y="42862"/>
            <a:ext cx="9040770" cy="1042988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Ярославский район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662" y="3065796"/>
            <a:ext cx="4048125" cy="321117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реализации программы благоустройства                 на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территории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Ярославского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района города Москвы 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00000"/>
              </a:lnSpc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2037791-0947-4007-B9CE-18E93ACEEE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09" y="1490663"/>
            <a:ext cx="1298491" cy="1112178"/>
          </a:xfrm>
          <a:prstGeom prst="rect">
            <a:avLst/>
          </a:prstGeom>
          <a:effectLst>
            <a:outerShdw blurRad="114300" dist="50800" dir="2700000" sx="107000" sy="10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08" y="1490663"/>
            <a:ext cx="1164584" cy="1112178"/>
          </a:xfrm>
          <a:prstGeom prst="rect">
            <a:avLst/>
          </a:prstGeom>
          <a:effectLst>
            <a:outerShdw blurRad="114300" dist="50800" dir="2700000" sx="107000" sy="107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6848">
            <a:off x="4514850" y="1147762"/>
            <a:ext cx="5038725" cy="5591175"/>
          </a:xfrm>
          <a:prstGeom prst="rect">
            <a:avLst/>
          </a:prstGeom>
          <a:effectLst>
            <a:outerShdw blurRad="342900" dir="20820000" sx="106000" sy="106000" algn="t" rotWithShape="0">
              <a:prstClr val="black">
                <a:alpha val="37000"/>
              </a:prst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57022" y="1952755"/>
            <a:ext cx="42066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7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5" y="3832168"/>
            <a:ext cx="3885270" cy="2569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522" y="129428"/>
            <a:ext cx="7098203" cy="7471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Ярославский район</a:t>
            </a:r>
            <a:br>
              <a:rPr lang="ru-RU" sz="2200" dirty="0" smtClean="0"/>
            </a:br>
            <a:r>
              <a:rPr lang="ru-RU" sz="3100" b="1" dirty="0" smtClean="0"/>
              <a:t>Благоустройство за счёт средств экономии.</a:t>
            </a:r>
            <a:endParaRPr lang="ru-RU" sz="2700" b="1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21096" y="6532896"/>
            <a:ext cx="5122904" cy="325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smtClean="0"/>
              <a:t>О планах реализации городских программ на 2019 год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890061" y="984290"/>
            <a:ext cx="3295124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Средства экономии по результатам проведения конкурсных процедур составили 7 112 000 руб.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6725" y="70236"/>
            <a:ext cx="952886" cy="62734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46178" y="2106554"/>
            <a:ext cx="4018004" cy="12102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Часть средств, в размере 3 712 000 руб. определена по согласованию с депутатским корпусом на локальные ремонтно-восстановительные работы по обращениям жителей (ремонт АБП, установка урн и скамеек)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62067" y="2111113"/>
            <a:ext cx="3999548" cy="12056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Часть средств, в размере 3 400 000 руб. определена по согласованию с депутатским корпусом на ремонт дорожного полотна по адресу: Ярославское ш., д.1, стр.1                                  (портал «Наш город»)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2890061" y="1748785"/>
            <a:ext cx="390698" cy="41563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5784789" y="1748784"/>
            <a:ext cx="390698" cy="41563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55" y="4716537"/>
            <a:ext cx="456307" cy="68472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74" y="3513121"/>
            <a:ext cx="1429226" cy="1071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/>
          <a:srcRect t="6000" b="15552"/>
          <a:stretch/>
        </p:blipFill>
        <p:spPr>
          <a:xfrm>
            <a:off x="4854634" y="3442502"/>
            <a:ext cx="3823542" cy="2958898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5640185" y="4831280"/>
            <a:ext cx="535302" cy="400247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6326" y="90995"/>
            <a:ext cx="5686424" cy="85454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Ярославский район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b="1" dirty="0" smtClean="0"/>
              <a:t>Опоры освещения</a:t>
            </a:r>
            <a:endParaRPr lang="ru-RU" sz="2800" b="1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21096" y="6532896"/>
            <a:ext cx="5122904" cy="325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smtClean="0"/>
              <a:t>О планах реализации городских программ на 2019 год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99797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Планируется установка 203 опор освещения по 56 адресам</a:t>
            </a:r>
          </a:p>
          <a:p>
            <a:endParaRPr lang="ru-RU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28" name="Picture 4" descr="ÐÐ°ÑÑÐ¸Ð½ÐºÐ¸ Ð¿Ð¾ Ð·Ð°Ð¿ÑÐ¾ÑÑ Ð¸ÐºÐ¾Ð½ÐºÐ° ÑÐ»Ð¸ÑÐ½ÑÐ¹ ÑÐ¾Ð½Ð°Ñ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41" y="209691"/>
            <a:ext cx="715093" cy="71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2622666" y="3728518"/>
            <a:ext cx="187452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j-lt"/>
                <a:cs typeface="Times New Roman" panose="02020603050405020304" pitchFamily="18" charset="0"/>
              </a:rPr>
              <a:t>По обращениям граждан:</a:t>
            </a:r>
          </a:p>
          <a:p>
            <a:pPr algn="ctr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22</a:t>
            </a: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Хибинский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пр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д.3-10;</a:t>
            </a: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. Лосевская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д.1,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корп.4;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latin typeface="+mj-lt"/>
                <a:cs typeface="Times New Roman" panose="02020603050405020304" pitchFamily="18" charset="0"/>
              </a:rPr>
              <a:t>Ротерта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д.3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;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. Палехская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д.15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;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. Палехская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д.17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;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. Палехская-Дудинка, 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д.</a:t>
            </a: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2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корп.2;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Ярославское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ш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 109,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корп.1;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Ярославское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ш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 111,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корп.1;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Ярославское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ш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 111,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корп.3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;</a:t>
            </a:r>
          </a:p>
          <a:p>
            <a:r>
              <a:rPr lang="ru-RU" sz="1000" dirty="0">
                <a:latin typeface="+mj-lt"/>
                <a:cs typeface="Times New Roman" panose="02020603050405020304" pitchFamily="18" charset="0"/>
              </a:rPr>
              <a:t>ул. Палехская, д. 8; </a:t>
            </a:r>
          </a:p>
          <a:p>
            <a:r>
              <a:rPr lang="ru-RU" sz="1000" dirty="0">
                <a:latin typeface="+mj-lt"/>
                <a:cs typeface="Times New Roman" panose="02020603050405020304" pitchFamily="18" charset="0"/>
              </a:rPr>
              <a:t>Ярославское ш, д. 22; </a:t>
            </a:r>
          </a:p>
          <a:p>
            <a:r>
              <a:rPr lang="ru-RU" sz="1000" dirty="0">
                <a:latin typeface="+mj-lt"/>
                <a:cs typeface="Times New Roman" panose="02020603050405020304" pitchFamily="18" charset="0"/>
              </a:rPr>
              <a:t>ул. Холмогорская, д. 2, корп.1; </a:t>
            </a:r>
          </a:p>
          <a:p>
            <a:r>
              <a:rPr lang="ru-RU" sz="1000" dirty="0">
                <a:latin typeface="+mj-lt"/>
                <a:cs typeface="Times New Roman" panose="02020603050405020304" pitchFamily="18" charset="0"/>
              </a:rPr>
              <a:t>ул. Проходчиков, д. 1; </a:t>
            </a:r>
          </a:p>
          <a:p>
            <a:r>
              <a:rPr lang="ru-RU" sz="1000" dirty="0">
                <a:latin typeface="+mj-lt"/>
                <a:cs typeface="Times New Roman" panose="02020603050405020304" pitchFamily="18" charset="0"/>
              </a:rPr>
              <a:t>ул. Вешних Вод,  д. 2, корп.3; </a:t>
            </a:r>
          </a:p>
          <a:p>
            <a:r>
              <a:rPr lang="ru-RU" sz="1000" dirty="0">
                <a:latin typeface="+mj-lt"/>
                <a:cs typeface="Times New Roman" panose="02020603050405020304" pitchFamily="18" charset="0"/>
              </a:rPr>
              <a:t>Ярославское ш., д. 67; 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49475" y="3728518"/>
            <a:ext cx="1897380" cy="1854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sz="11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В рамках программы </a:t>
            </a:r>
          </a:p>
          <a:p>
            <a:pPr fontAlgn="t"/>
            <a:r>
              <a:rPr lang="ru-RU" sz="11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благоустройства в </a:t>
            </a:r>
            <a:r>
              <a:rPr lang="ru-RU" sz="1100" b="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2019 </a:t>
            </a:r>
            <a:r>
              <a:rPr lang="ru-RU" sz="1100" b="1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году:</a:t>
            </a:r>
          </a:p>
          <a:p>
            <a:pPr algn="ctr" fontAlgn="t"/>
            <a:r>
              <a:rPr lang="ru-RU" sz="2000" b="1" i="0" u="none" strike="noStrike" dirty="0" smtClean="0">
                <a:effectLst/>
                <a:latin typeface="+mj-lt"/>
              </a:rPr>
              <a:t>7</a:t>
            </a: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ул. Дудинка, </a:t>
            </a:r>
            <a:r>
              <a:rPr lang="ru-RU" sz="1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д.2, корп.2</a:t>
            </a:r>
            <a:endParaRPr lang="ru-RU" sz="1200" b="0" i="0" u="none" strike="noStrike" dirty="0" smtClean="0">
              <a:effectLst/>
              <a:latin typeface="+mj-lt"/>
            </a:endParaRP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ул. Палехская, </a:t>
            </a:r>
            <a:r>
              <a:rPr lang="ru-RU" sz="1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д.12</a:t>
            </a:r>
            <a:endParaRPr lang="ru-RU" sz="1200" b="0" i="0" u="none" strike="noStrike" dirty="0" smtClean="0">
              <a:effectLst/>
              <a:latin typeface="+mj-lt"/>
            </a:endParaRP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Ярославское ш., </a:t>
            </a:r>
            <a:r>
              <a:rPr lang="ru-RU" sz="1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д.12</a:t>
            </a:r>
            <a:r>
              <a:rPr lang="ru-RU" sz="1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корп.2</a:t>
            </a:r>
            <a:endParaRPr lang="ru-RU" sz="1200" b="0" i="0" u="none" strike="noStrike" dirty="0" smtClean="0">
              <a:effectLst/>
              <a:latin typeface="+mj-lt"/>
            </a:endParaRP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ул. Вешних вод, </a:t>
            </a:r>
            <a:r>
              <a:rPr lang="ru-RU" sz="1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д.8</a:t>
            </a:r>
            <a:r>
              <a:rPr lang="ru-RU" sz="1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корп.3</a:t>
            </a:r>
            <a:endParaRPr lang="ru-RU" sz="1200" b="0" i="0" u="none" strike="noStrike" dirty="0" smtClean="0">
              <a:effectLst/>
              <a:latin typeface="+mj-lt"/>
            </a:endParaRP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ул. Холмогорская, </a:t>
            </a:r>
            <a:r>
              <a:rPr lang="ru-RU" sz="1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д.6</a:t>
            </a:r>
            <a:r>
              <a:rPr lang="ru-RU" sz="1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1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корп.2</a:t>
            </a:r>
            <a:endParaRPr lang="ru-RU" sz="1200" b="0" i="0" u="none" strike="noStrike" dirty="0" smtClean="0">
              <a:effectLst/>
              <a:latin typeface="+mj-lt"/>
            </a:endParaRP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Ярославское ш., </a:t>
            </a:r>
            <a:r>
              <a:rPr lang="ru-RU" sz="1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д.18</a:t>
            </a:r>
            <a:endParaRPr lang="ru-RU" sz="1200" b="0" i="0" u="none" strike="noStrike" dirty="0" smtClean="0">
              <a:effectLst/>
              <a:latin typeface="+mj-lt"/>
            </a:endParaRPr>
          </a:p>
          <a:p>
            <a:pPr fontAlgn="t"/>
            <a:r>
              <a:rPr lang="ru-RU" sz="1000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ул. Палехская, </a:t>
            </a:r>
            <a:r>
              <a:rPr lang="ru-RU" sz="1000" dirty="0" smtClean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д.133</a:t>
            </a:r>
            <a:endParaRPr lang="ru-RU" sz="1200" b="0" i="0" u="none" strike="noStrike" dirty="0" smtClean="0">
              <a:effectLst/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95858" y="3728518"/>
            <a:ext cx="201168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1000" dirty="0" err="1">
                <a:latin typeface="+mj-lt"/>
                <a:cs typeface="Times New Roman" panose="02020603050405020304" pitchFamily="18" charset="0"/>
              </a:rPr>
              <a:t>Ротерта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 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9;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ул. Вешних Вод, д. 2, корп.5; </a:t>
            </a: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ул. Вешних Вод, д. 2, корп.6; </a:t>
            </a: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ул. Абакумова, д.10, корп.2; </a:t>
            </a: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Ярославское ш., д. 4, корп.1; </a:t>
            </a: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ул. </a:t>
            </a:r>
            <a:r>
              <a:rPr lang="ru-RU" sz="1000" dirty="0" err="1" smtClean="0">
                <a:latin typeface="+mj-lt"/>
                <a:cs typeface="Times New Roman" panose="02020603050405020304" pitchFamily="18" charset="0"/>
              </a:rPr>
              <a:t>Федоскинская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 6; </a:t>
            </a: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Лосевская улица д.1, корп.1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.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03" b="24205"/>
          <a:stretch/>
        </p:blipFill>
        <p:spPr>
          <a:xfrm>
            <a:off x="0" y="1511992"/>
            <a:ext cx="9144000" cy="2198252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49056" y="5652969"/>
            <a:ext cx="1898217" cy="73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j-lt"/>
                <a:cs typeface="Times New Roman" panose="02020603050405020304" pitchFamily="18" charset="0"/>
              </a:rPr>
              <a:t>По программе «Мой район»:</a:t>
            </a:r>
          </a:p>
          <a:p>
            <a:pPr algn="ctr"/>
            <a:r>
              <a:rPr lang="ru-RU" sz="2000" b="1" dirty="0">
                <a:latin typeface="+mj-lt"/>
                <a:cs typeface="Times New Roman" panose="02020603050405020304" pitchFamily="18" charset="0"/>
              </a:rPr>
              <a:t>1</a:t>
            </a:r>
            <a:endParaRPr lang="ru-RU" sz="2000" b="1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Ярославское 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ш</a:t>
            </a:r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, д.6, корп.2;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95858" y="4878811"/>
            <a:ext cx="1903981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latin typeface="+mj-lt"/>
                <a:cs typeface="Times New Roman" panose="02020603050405020304" pitchFamily="18" charset="0"/>
              </a:rPr>
              <a:t>По программе освещения:</a:t>
            </a:r>
          </a:p>
          <a:p>
            <a:pPr algn="ctr"/>
            <a:r>
              <a:rPr lang="ru-RU" sz="2000" b="1" dirty="0" smtClean="0">
                <a:latin typeface="+mj-lt"/>
                <a:cs typeface="Times New Roman" panose="02020603050405020304" pitchFamily="18" charset="0"/>
              </a:rPr>
              <a:t>26</a:t>
            </a: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Ул. Палехская, д.5;</a:t>
            </a:r>
          </a:p>
          <a:p>
            <a:r>
              <a:rPr lang="ru-RU" sz="1000" dirty="0">
                <a:latin typeface="+mj-lt"/>
                <a:cs typeface="Times New Roman" panose="02020603050405020304" pitchFamily="18" charset="0"/>
              </a:rPr>
              <a:t>ул.Палехская,7,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ул.Палехская,9к.1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;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+mj-lt"/>
                <a:cs typeface="Times New Roman" panose="02020603050405020304" pitchFamily="18" charset="0"/>
              </a:rPr>
              <a:t>ул.Палехская,131,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ул.Лосевская,2-4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,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 smtClean="0">
                <a:latin typeface="+mj-lt"/>
                <a:cs typeface="Times New Roman" panose="02020603050405020304" pitchFamily="18" charset="0"/>
              </a:rPr>
              <a:t>ул.Лосевская,5</a:t>
            </a:r>
            <a:r>
              <a:rPr lang="ru-RU" sz="1000" dirty="0">
                <a:latin typeface="+mj-lt"/>
                <a:cs typeface="Times New Roman" panose="02020603050405020304" pitchFamily="18" charset="0"/>
              </a:rPr>
              <a:t>, </a:t>
            </a:r>
            <a:endParaRPr lang="ru-RU" sz="1000" dirty="0" smtClean="0">
              <a:latin typeface="+mj-lt"/>
              <a:cs typeface="Times New Roman" panose="02020603050405020304" pitchFamily="18" charset="0"/>
            </a:endParaRPr>
          </a:p>
          <a:p>
            <a:r>
              <a:rPr lang="ru-RU" sz="1000" dirty="0">
                <a:latin typeface="+mj-lt"/>
                <a:cs typeface="Times New Roman" panose="02020603050405020304" pitchFamily="18" charset="0"/>
              </a:rPr>
              <a:t>ул.Лосевская,12,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46189" y="3747436"/>
            <a:ext cx="17367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000" dirty="0" smtClean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ул.Палехская,11к.2</a:t>
            </a:r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ул.Палехская,19к.1,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Ярославское ш,34,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Ярославское ш,57,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Ярославское ш,59,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Ярославское ш,122, к.1,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Ярославское ш,125,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ул.Проходчиков,7 корп.2,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ул.Проходчиков,10 корп.2,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Ярославское ш,28,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ул.Федоскинская,9, к.3,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Югорский пр,22 корп.2,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Хибинский пр, 30 корп.2,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Ярославское ш,12к.1,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Ярославское ш,109к.2,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Ярославское ш,111к.2,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Ярославское ш,130к.2, 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Calibri Light"/>
                <a:cs typeface="Times New Roman" panose="02020603050405020304" pitchFamily="18" charset="0"/>
              </a:rPr>
              <a:t>ул.Холмогорская,6к.1</a:t>
            </a:r>
          </a:p>
        </p:txBody>
      </p:sp>
    </p:spTree>
    <p:extLst>
      <p:ext uri="{BB962C8B-B14F-4D97-AF65-F5344CB8AC3E}">
        <p14:creationId xmlns:p14="http://schemas.microsoft.com/office/powerpoint/2010/main" val="402646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6326" y="70236"/>
            <a:ext cx="5686424" cy="1308559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Ярославский район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/>
              <a:t>Озеленение по программе «Миллион деревьев»</a:t>
            </a:r>
            <a:endParaRPr lang="ru-RU" sz="4000" b="1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21096" y="6532896"/>
            <a:ext cx="5122904" cy="325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smtClean="0"/>
              <a:t>О планах реализации городских программ на 2019 год</a:t>
            </a:r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2279" y="5204042"/>
            <a:ext cx="25528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Планируется к высадке в осенний период 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(на 15 дворовых территориях)</a:t>
            </a:r>
          </a:p>
          <a:p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75378" y="2782401"/>
            <a:ext cx="21608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1293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кустарника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ÐÐ¾Ð»ÑÑÐ¾Ðµ Ð´ÐµÑÐµÐ²Ð¾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11" y="1665409"/>
            <a:ext cx="848499" cy="8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775378" y="1858826"/>
            <a:ext cx="12105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775378" y="4497523"/>
            <a:ext cx="14334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20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деревьев</a:t>
            </a:r>
            <a:endParaRPr lang="ru-RU" dirty="0"/>
          </a:p>
        </p:txBody>
      </p:sp>
      <p:pic>
        <p:nvPicPr>
          <p:cNvPr id="24" name="Picture 4" descr="ÐÐ¾Ð»ÑÑÐ¾Ðµ Ð´ÐµÑÐµÐ²Ð¾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211" y="4299001"/>
            <a:ext cx="858706" cy="85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4775378" y="5481041"/>
            <a:ext cx="1811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962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кустарника</a:t>
            </a:r>
            <a:endParaRPr lang="ru-RU" dirty="0"/>
          </a:p>
        </p:txBody>
      </p:sp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0C49E583-71B6-434D-960C-B00455488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971" y="1116958"/>
            <a:ext cx="1630644" cy="162605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23D79AD7-522E-4041-8F2F-EBEB1995CC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1971" y="3624603"/>
            <a:ext cx="1784821" cy="182124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DAB14AC-E87D-4365-A435-9959D3BD84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79" y="2704734"/>
            <a:ext cx="696161" cy="6961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2218BE8F-4F96-4380-A540-E11911BAEF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79" y="5445850"/>
            <a:ext cx="625136" cy="625136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2818775" y="1835086"/>
            <a:ext cx="883188" cy="137110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22279" y="2557477"/>
            <a:ext cx="24965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Планируется к высадке в летний период </a:t>
            </a:r>
          </a:p>
          <a:p>
            <a:r>
              <a:rPr lang="ru-RU" dirty="0" smtClean="0">
                <a:latin typeface="+mj-lt"/>
                <a:cs typeface="Times New Roman" panose="02020603050405020304" pitchFamily="18" charset="0"/>
              </a:rPr>
              <a:t>(на 15 дворовых территориях)</a:t>
            </a:r>
          </a:p>
          <a:p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2848023" y="4526571"/>
            <a:ext cx="883188" cy="1371104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62899" y="31556"/>
            <a:ext cx="1116915" cy="8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651" y="73420"/>
            <a:ext cx="7458074" cy="965856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Ярославский район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b="1" dirty="0"/>
              <a:t>Благоустройство территории </a:t>
            </a:r>
            <a:r>
              <a:rPr lang="ru-RU" sz="2400" b="1" dirty="0" smtClean="0"/>
              <a:t>объектов образования</a:t>
            </a:r>
            <a:br>
              <a:rPr lang="ru-RU" sz="2400" b="1" dirty="0" smtClean="0"/>
            </a:br>
            <a:r>
              <a:rPr lang="ru-RU" sz="2400" b="1" dirty="0" smtClean="0"/>
              <a:t>в рамках программы «Столичное образование»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1096" y="6532896"/>
            <a:ext cx="5122904" cy="325104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ru-RU" sz="1600" dirty="0"/>
              <a:t>О планах реализации городских программ </a:t>
            </a:r>
            <a:r>
              <a:rPr lang="ru-RU" sz="1600" dirty="0" smtClean="0"/>
              <a:t>на </a:t>
            </a:r>
            <a:r>
              <a:rPr lang="ru-RU" sz="1600" dirty="0"/>
              <a:t>2019 </a:t>
            </a:r>
            <a:r>
              <a:rPr lang="ru-RU" sz="1600" dirty="0" smtClean="0"/>
              <a:t>год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7389" y="972450"/>
            <a:ext cx="3219450" cy="39241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/>
              <a:t>у</a:t>
            </a:r>
            <a:r>
              <a:rPr lang="ru-RU" sz="2000" dirty="0" smtClean="0"/>
              <a:t>л. Холмогорская, д.5, стр.1.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4350" y="73420"/>
            <a:ext cx="924841" cy="739873"/>
          </a:xfrm>
          <a:prstGeom prst="rect">
            <a:avLst/>
          </a:prstGeom>
        </p:spPr>
      </p:pic>
      <p:sp>
        <p:nvSpPr>
          <p:cNvPr id="17" name="Подзаголовок 2"/>
          <p:cNvSpPr txBox="1">
            <a:spLocks/>
          </p:cNvSpPr>
          <p:nvPr/>
        </p:nvSpPr>
        <p:spPr>
          <a:xfrm>
            <a:off x="537389" y="1518872"/>
            <a:ext cx="2177624" cy="514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1400" b="1" dirty="0" smtClean="0"/>
              <a:t>Общая стоимость работ – 18 256 100.00 руб.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8943" y="2136232"/>
            <a:ext cx="226464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Виды работ: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Устройство/ремонт АБП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Замена БП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Ремонт газонов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Ремонт ограждений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Устройство покрытия на детской площадке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Замена МАФ</a:t>
            </a:r>
          </a:p>
          <a:p>
            <a:pPr marL="228600" indent="-228600">
              <a:buAutoNum type="arabicPeriod"/>
            </a:pPr>
            <a:r>
              <a:rPr lang="ru-RU" sz="1200" dirty="0" smtClean="0"/>
              <a:t>Ремонт детских площадок</a:t>
            </a:r>
            <a:endParaRPr lang="ru-RU" sz="1200" dirty="0"/>
          </a:p>
        </p:txBody>
      </p:sp>
      <p:pic>
        <p:nvPicPr>
          <p:cNvPr id="4098" name="Picture 2" descr="a93424e3-6b10-4646-85d8-1e7f627a41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881" y="1278082"/>
            <a:ext cx="4352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c5aca717-a652-434c-9bd1-3122dc9d07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50" y="3982891"/>
            <a:ext cx="46577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Катя\Desktop\Благоустройство образование 2019\садик Холмогорская 5 стр 1\ФОТО ПРОЦЕСС\e50a8e1b-594a-462a-8960-479ab6a0b3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173" y="4292453"/>
            <a:ext cx="355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25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328883" y="4018087"/>
            <a:ext cx="6162669" cy="18062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 smtClean="0"/>
          </a:p>
          <a:p>
            <a:pPr algn="ctr"/>
            <a:endParaRPr lang="ru-RU" sz="1400" b="1" dirty="0"/>
          </a:p>
          <a:p>
            <a:pPr algn="ctr"/>
            <a:r>
              <a:rPr lang="ru-RU" sz="1400" b="1" dirty="0" smtClean="0"/>
              <a:t>Благоустройство территории района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3900" y="120351"/>
            <a:ext cx="7787467" cy="876809"/>
          </a:xfrm>
        </p:spPr>
        <p:txBody>
          <a:bodyPr>
            <a:normAutofit/>
          </a:bodyPr>
          <a:lstStyle/>
          <a:p>
            <a:pPr algn="l"/>
            <a:r>
              <a:rPr lang="ru-RU" sz="2200" dirty="0" smtClean="0"/>
              <a:t>Ярославский район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dirty="0"/>
              <a:t>Благоустройство территории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6240" y="6532896"/>
            <a:ext cx="4937760" cy="325104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</a:pPr>
            <a:r>
              <a:rPr lang="ru-RU" sz="1600" dirty="0"/>
              <a:t>О реализации программы благоустройства </a:t>
            </a:r>
            <a:r>
              <a:rPr lang="ru-RU" sz="1600" dirty="0" smtClean="0"/>
              <a:t>в </a:t>
            </a:r>
            <a:r>
              <a:rPr lang="ru-RU" sz="1600" dirty="0"/>
              <a:t>2019 </a:t>
            </a:r>
            <a:r>
              <a:rPr lang="ru-RU" sz="1600" dirty="0" smtClean="0"/>
              <a:t>году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59481" y="1602039"/>
            <a:ext cx="2612423" cy="17290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Средства </a:t>
            </a:r>
            <a:r>
              <a:rPr lang="ru-RU" sz="1200" b="1" dirty="0"/>
              <a:t>стимулирования </a:t>
            </a:r>
            <a:r>
              <a:rPr lang="ru-RU" sz="1200" dirty="0" smtClean="0"/>
              <a:t>Общая </a:t>
            </a:r>
            <a:r>
              <a:rPr lang="ru-RU" sz="1200" dirty="0"/>
              <a:t>сумма </a:t>
            </a:r>
            <a:r>
              <a:rPr lang="ru-RU" sz="1200" dirty="0" smtClean="0"/>
              <a:t>поступившего </a:t>
            </a:r>
          </a:p>
          <a:p>
            <a:pPr algn="ctr"/>
            <a:r>
              <a:rPr lang="ru-RU" sz="1200" dirty="0" smtClean="0"/>
              <a:t>финансирования = 60 169 300</a:t>
            </a:r>
          </a:p>
          <a:p>
            <a:pPr algn="ctr"/>
            <a:r>
              <a:rPr lang="ru-RU" sz="1200" dirty="0" smtClean="0"/>
              <a:t>1-й транш = 55 061 100</a:t>
            </a:r>
          </a:p>
          <a:p>
            <a:pPr algn="ctr"/>
            <a:r>
              <a:rPr lang="ru-RU" sz="1200" dirty="0" smtClean="0"/>
              <a:t>2-й транш = 5 108 200</a:t>
            </a:r>
            <a:endParaRPr lang="ru-RU" sz="12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092137" y="3879433"/>
            <a:ext cx="1362649" cy="15752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Благоустройство </a:t>
            </a:r>
            <a:r>
              <a:rPr lang="ru-RU" sz="1100" b="1" dirty="0"/>
              <a:t>дворовых территорий </a:t>
            </a:r>
            <a:endParaRPr lang="ru-RU" sz="1100" b="1" dirty="0" smtClean="0"/>
          </a:p>
          <a:p>
            <a:pPr algn="ctr"/>
            <a:r>
              <a:rPr lang="ru-RU" sz="1100" dirty="0" smtClean="0"/>
              <a:t>на </a:t>
            </a:r>
            <a:r>
              <a:rPr lang="ru-RU" sz="1100" dirty="0"/>
              <a:t>общую сумму </a:t>
            </a:r>
            <a:endParaRPr lang="ru-RU" sz="1100" dirty="0" smtClean="0"/>
          </a:p>
          <a:p>
            <a:pPr algn="ctr"/>
            <a:r>
              <a:rPr lang="ru-RU" sz="1100" dirty="0" smtClean="0"/>
              <a:t>52 697 100</a:t>
            </a:r>
          </a:p>
          <a:p>
            <a:pPr algn="ctr"/>
            <a:r>
              <a:rPr lang="ru-RU" sz="1100" dirty="0" smtClean="0"/>
              <a:t>по 35 адресам</a:t>
            </a:r>
          </a:p>
          <a:p>
            <a:pPr algn="ctr"/>
            <a:r>
              <a:rPr lang="ru-RU" sz="1100" dirty="0" smtClean="0"/>
              <a:t>(из них 8 адресов комплексного благоустройства)</a:t>
            </a:r>
            <a:endParaRPr lang="ru-RU" sz="11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6665692" y="3879434"/>
            <a:ext cx="1316635" cy="15752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Выполнение работ в рамках </a:t>
            </a:r>
            <a:r>
              <a:rPr lang="ru-RU" sz="1100" b="1" dirty="0" smtClean="0"/>
              <a:t>КСОДД </a:t>
            </a:r>
          </a:p>
          <a:p>
            <a:pPr algn="ctr"/>
            <a:r>
              <a:rPr lang="ru-RU" sz="1100" b="1" dirty="0" smtClean="0"/>
              <a:t>и </a:t>
            </a:r>
            <a:r>
              <a:rPr lang="ru-RU" sz="1100" b="1" dirty="0"/>
              <a:t>мероприятий БДД </a:t>
            </a:r>
            <a:endParaRPr lang="ru-RU" sz="1100" b="1" dirty="0" smtClean="0"/>
          </a:p>
          <a:p>
            <a:pPr algn="ctr"/>
            <a:r>
              <a:rPr lang="ru-RU" sz="1100" dirty="0" smtClean="0"/>
              <a:t>на </a:t>
            </a:r>
            <a:r>
              <a:rPr lang="ru-RU" sz="1100" dirty="0"/>
              <a:t>сумму </a:t>
            </a:r>
            <a:r>
              <a:rPr lang="ru-RU" sz="1100" dirty="0" smtClean="0"/>
              <a:t>7 472 200 </a:t>
            </a:r>
          </a:p>
          <a:p>
            <a:pPr algn="ctr"/>
            <a:r>
              <a:rPr lang="ru-RU" sz="1100" dirty="0" smtClean="0"/>
              <a:t>по 6 </a:t>
            </a:r>
            <a:r>
              <a:rPr lang="ru-RU" sz="1100" dirty="0"/>
              <a:t>адресам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28883" y="1611392"/>
            <a:ext cx="1360945" cy="17290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Ремонт АБП большими картами </a:t>
            </a:r>
          </a:p>
          <a:p>
            <a:pPr algn="ctr"/>
            <a:r>
              <a:rPr lang="ru-RU" sz="1200" dirty="0" smtClean="0"/>
              <a:t>сумма поступившего </a:t>
            </a:r>
          </a:p>
          <a:p>
            <a:pPr algn="ctr"/>
            <a:r>
              <a:rPr lang="ru-RU" sz="1200" dirty="0" smtClean="0"/>
              <a:t>финансирования </a:t>
            </a:r>
          </a:p>
          <a:p>
            <a:pPr algn="ctr"/>
            <a:r>
              <a:rPr lang="ru-RU" sz="1200" dirty="0" smtClean="0"/>
              <a:t>35 721 000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263470" y="1601652"/>
            <a:ext cx="1366295" cy="172904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«Летучий» контракт</a:t>
            </a:r>
          </a:p>
          <a:p>
            <a:pPr algn="ctr"/>
            <a:r>
              <a:rPr lang="ru-RU" sz="1200" dirty="0" smtClean="0"/>
              <a:t>сумма поступившего </a:t>
            </a:r>
          </a:p>
          <a:p>
            <a:pPr algn="ctr"/>
            <a:r>
              <a:rPr lang="ru-RU" sz="1200" dirty="0" smtClean="0"/>
              <a:t>финансирования </a:t>
            </a:r>
          </a:p>
          <a:p>
            <a:pPr algn="ctr"/>
            <a:r>
              <a:rPr lang="ru-RU" sz="1200" dirty="0" smtClean="0"/>
              <a:t>21 748 600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331996" y="3825667"/>
            <a:ext cx="1297769" cy="15752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Благоустройство дворовых территорий</a:t>
            </a:r>
            <a:r>
              <a:rPr lang="ru-RU" sz="1100" dirty="0" smtClean="0"/>
              <a:t> </a:t>
            </a:r>
          </a:p>
          <a:p>
            <a:pPr algn="ctr"/>
            <a:r>
              <a:rPr lang="ru-RU" sz="1100" dirty="0" smtClean="0"/>
              <a:t>на сумму</a:t>
            </a:r>
          </a:p>
          <a:p>
            <a:pPr algn="ctr"/>
            <a:r>
              <a:rPr lang="ru-RU" sz="1100" dirty="0" smtClean="0"/>
              <a:t>21 748 600</a:t>
            </a:r>
          </a:p>
          <a:p>
            <a:pPr algn="ctr"/>
            <a:r>
              <a:rPr lang="ru-RU" sz="1100" dirty="0"/>
              <a:t>п</a:t>
            </a:r>
            <a:r>
              <a:rPr lang="ru-RU" sz="1100" dirty="0" smtClean="0"/>
              <a:t>о 6 адресам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177065" y="1001146"/>
            <a:ext cx="6794839" cy="334814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Поступившее финансирование 117 638 700</a:t>
            </a:r>
            <a:endParaRPr lang="ru-RU" sz="1400" dirty="0"/>
          </a:p>
        </p:txBody>
      </p:sp>
      <p:sp>
        <p:nvSpPr>
          <p:cNvPr id="46" name="Стрелка вниз 45"/>
          <p:cNvSpPr/>
          <p:nvPr/>
        </p:nvSpPr>
        <p:spPr>
          <a:xfrm>
            <a:off x="1880621" y="1335960"/>
            <a:ext cx="257468" cy="29144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300" y="1300468"/>
            <a:ext cx="292633" cy="310923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567622" y="3825667"/>
            <a:ext cx="1190420" cy="15752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/>
              <a:t>Ремонт </a:t>
            </a:r>
          </a:p>
          <a:p>
            <a:pPr algn="ctr"/>
            <a:r>
              <a:rPr lang="ru-RU" sz="1100" b="1" dirty="0" smtClean="0"/>
              <a:t>42 800 кв.м. </a:t>
            </a:r>
          </a:p>
          <a:p>
            <a:pPr algn="ctr"/>
            <a:r>
              <a:rPr lang="ru-RU" sz="1100" b="1" dirty="0" smtClean="0"/>
              <a:t>АБП большими </a:t>
            </a:r>
            <a:r>
              <a:rPr lang="ru-RU" sz="1100" b="1" dirty="0"/>
              <a:t>картами  </a:t>
            </a:r>
            <a:endParaRPr lang="ru-RU" sz="1100" b="1" dirty="0" smtClean="0"/>
          </a:p>
          <a:p>
            <a:pPr algn="ctr"/>
            <a:r>
              <a:rPr lang="ru-RU" sz="1100" dirty="0" smtClean="0"/>
              <a:t>на сумму</a:t>
            </a:r>
          </a:p>
          <a:p>
            <a:pPr algn="ctr"/>
            <a:r>
              <a:rPr lang="ru-RU" sz="1100" dirty="0" smtClean="0"/>
              <a:t>35 721 000 </a:t>
            </a:r>
          </a:p>
          <a:p>
            <a:pPr algn="ctr"/>
            <a:r>
              <a:rPr lang="ru-RU" sz="1100" dirty="0" smtClean="0"/>
              <a:t>по 16 адресам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79" y="1300469"/>
            <a:ext cx="292633" cy="310923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1986271" y="3220931"/>
            <a:ext cx="284191" cy="6860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838784" y="3220931"/>
            <a:ext cx="284191" cy="68605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5631365" y="3262967"/>
            <a:ext cx="284191" cy="686062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7181913" y="3262966"/>
            <a:ext cx="284191" cy="68606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03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780" y="120351"/>
            <a:ext cx="7848599" cy="840169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Ярославский район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работ по </a:t>
            </a:r>
            <a:r>
              <a:rPr lang="ru-RU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благоустройству в </a:t>
            </a:r>
            <a:r>
              <a:rPr lang="ru-RU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2019 году.       </a:t>
            </a:r>
            <a:r>
              <a:rPr lang="ru-RU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стимулирования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1-й</a:t>
            </a:r>
            <a:r>
              <a:rPr lang="ru-RU" sz="18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2-й </a:t>
            </a:r>
            <a:r>
              <a:rPr lang="ru-RU" sz="18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транш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47 644,80 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ru-RU" sz="1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5052,30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ru-RU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52 697,10</a:t>
            </a:r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sz="1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272342"/>
              </p:ext>
            </p:extLst>
          </p:nvPr>
        </p:nvGraphicFramePr>
        <p:xfrm>
          <a:off x="122279" y="1221958"/>
          <a:ext cx="8888717" cy="5742678"/>
        </p:xfrm>
        <a:graphic>
          <a:graphicData uri="http://schemas.openxmlformats.org/drawingml/2006/table">
            <a:tbl>
              <a:tblPr firstRow="1" firstCol="1" bandRow="1"/>
              <a:tblGrid>
                <a:gridCol w="461435">
                  <a:extLst>
                    <a:ext uri="{9D8B030D-6E8A-4147-A177-3AD203B41FA5}">
                      <a16:colId xmlns="" xmlns:a16="http://schemas.microsoft.com/office/drawing/2014/main" val="3489805261"/>
                    </a:ext>
                  </a:extLst>
                </a:gridCol>
                <a:gridCol w="1657586">
                  <a:extLst>
                    <a:ext uri="{9D8B030D-6E8A-4147-A177-3AD203B41FA5}">
                      <a16:colId xmlns="" xmlns:a16="http://schemas.microsoft.com/office/drawing/2014/main" val="783249191"/>
                    </a:ext>
                  </a:extLst>
                </a:gridCol>
                <a:gridCol w="613259">
                  <a:extLst>
                    <a:ext uri="{9D8B030D-6E8A-4147-A177-3AD203B41FA5}">
                      <a16:colId xmlns="" xmlns:a16="http://schemas.microsoft.com/office/drawing/2014/main" val="973943806"/>
                    </a:ext>
                  </a:extLst>
                </a:gridCol>
                <a:gridCol w="789482">
                  <a:extLst>
                    <a:ext uri="{9D8B030D-6E8A-4147-A177-3AD203B41FA5}">
                      <a16:colId xmlns="" xmlns:a16="http://schemas.microsoft.com/office/drawing/2014/main" val="4011875880"/>
                    </a:ext>
                  </a:extLst>
                </a:gridCol>
                <a:gridCol w="669107">
                  <a:extLst>
                    <a:ext uri="{9D8B030D-6E8A-4147-A177-3AD203B41FA5}">
                      <a16:colId xmlns="" xmlns:a16="http://schemas.microsoft.com/office/drawing/2014/main" val="2377071185"/>
                    </a:ext>
                  </a:extLst>
                </a:gridCol>
                <a:gridCol w="768877">
                  <a:extLst>
                    <a:ext uri="{9D8B030D-6E8A-4147-A177-3AD203B41FA5}">
                      <a16:colId xmlns="" xmlns:a16="http://schemas.microsoft.com/office/drawing/2014/main" val="3531110106"/>
                    </a:ext>
                  </a:extLst>
                </a:gridCol>
                <a:gridCol w="691881">
                  <a:extLst>
                    <a:ext uri="{9D8B030D-6E8A-4147-A177-3AD203B41FA5}">
                      <a16:colId xmlns="" xmlns:a16="http://schemas.microsoft.com/office/drawing/2014/main" val="907308019"/>
                    </a:ext>
                  </a:extLst>
                </a:gridCol>
                <a:gridCol w="689169">
                  <a:extLst>
                    <a:ext uri="{9D8B030D-6E8A-4147-A177-3AD203B41FA5}">
                      <a16:colId xmlns="" xmlns:a16="http://schemas.microsoft.com/office/drawing/2014/main" val="3879379035"/>
                    </a:ext>
                  </a:extLst>
                </a:gridCol>
                <a:gridCol w="668564">
                  <a:extLst>
                    <a:ext uri="{9D8B030D-6E8A-4147-A177-3AD203B41FA5}">
                      <a16:colId xmlns="" xmlns:a16="http://schemas.microsoft.com/office/drawing/2014/main" val="2685784665"/>
                    </a:ext>
                  </a:extLst>
                </a:gridCol>
                <a:gridCol w="615427">
                  <a:extLst>
                    <a:ext uri="{9D8B030D-6E8A-4147-A177-3AD203B41FA5}">
                      <a16:colId xmlns="" xmlns:a16="http://schemas.microsoft.com/office/drawing/2014/main" val="739873037"/>
                    </a:ext>
                  </a:extLst>
                </a:gridCol>
                <a:gridCol w="607293">
                  <a:extLst>
                    <a:ext uri="{9D8B030D-6E8A-4147-A177-3AD203B41FA5}">
                      <a16:colId xmlns="" xmlns:a16="http://schemas.microsoft.com/office/drawing/2014/main" val="1091237156"/>
                    </a:ext>
                  </a:extLst>
                </a:gridCol>
                <a:gridCol w="656637">
                  <a:extLst>
                    <a:ext uri="{9D8B030D-6E8A-4147-A177-3AD203B41FA5}">
                      <a16:colId xmlns="" xmlns:a16="http://schemas.microsoft.com/office/drawing/2014/main" val="2374877960"/>
                    </a:ext>
                  </a:extLst>
                </a:gridCol>
              </a:tblGrid>
              <a:tr h="3553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Ремонт </a:t>
                      </a: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АБП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Контейнерн</a:t>
                      </a: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площадки </a:t>
                      </a: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(25)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Детские </a:t>
                      </a: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 </a:t>
                      </a:r>
                      <a:r>
                        <a:rPr lang="ru-RU" sz="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</a:t>
                      </a: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.=8 шт.)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Спортивные </a:t>
                      </a: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Площадки для </a:t>
                      </a: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выгула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Зоны </a:t>
                      </a: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отдыха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(9)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Газоны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Тротуары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(АБП</a:t>
                      </a: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(11)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адресу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02066547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Палехская, д.133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2 212,51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1 301,66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42,05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360,58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3 916,80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2440013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Вешних вод, д.8, корп.3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852,75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2 138,43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293,16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214,73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3 499,07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2236595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д.28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1 184,61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2 482,09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1 715,75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215,24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742,71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6 340,40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6091671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д.18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676,73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1 831,86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126,31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321,14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459,69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3 415,73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18533725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Палехская, д.11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185,30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185,30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9085195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Палехская, д.13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169,30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169,30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0535194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Палехская, д.5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169,30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169,30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76041835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Хибинский </a:t>
                      </a:r>
                      <a:r>
                        <a:rPr lang="ru-RU" sz="9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-д, д.26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158,60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158,60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00878872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Хибинский пр-д, д.28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142,50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95657996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Холмогорская, д.3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354,00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354,00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56828492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д.4, корп.1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291,70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291,70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91177158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д.24, корп.1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309,00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48482822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д.30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309,00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309,00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44363757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д.63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158,60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158,60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7811551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Палехская, д.12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1 011,45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257,13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7 614,86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525,77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764,61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1 485,12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396,66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12 055,60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2102144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Дудинка, д.2, корп.2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1 452,97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364,45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1 436,34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43,44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76,47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1 066,00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193,83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4 633,50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38563552"/>
                  </a:ext>
                </a:extLst>
              </a:tr>
              <a:tr h="151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Холмогорская, д.6, корп.2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1 416,40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3 087,04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123,28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432,26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84,21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764,61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1 033,09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395,41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7 336,30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6779636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д.12, корп.2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2 481,59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169,26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872,35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267,62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409,28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4 200,10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72806156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(1)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Лосевская, д.1, корп.2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9,30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224,97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781,92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1 016,19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13617859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(2)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д.16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128,84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30,10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108,61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267,55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50707116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(3)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д.117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792,76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18,59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811,35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19478829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 (4)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Холмогорская, д.1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97,31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7,50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12,63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117,44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00668138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(5)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Хибинский пр-д, д.14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275,62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275,62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80415400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 (6)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Холмогорская, д.7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457,29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457,29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25376366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(7)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Палехская, д.7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247,76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247,76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18494247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(8)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Палехская, д.5, корп.2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195,33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195,33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77005557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(9)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Палехская, д.9, корп.3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197,23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197,23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29556173"/>
                  </a:ext>
                </a:extLst>
              </a:tr>
              <a:tr h="1434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(10)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Федоскинская, д.1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216,44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216,44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60880854"/>
                  </a:ext>
                </a:extLst>
              </a:tr>
              <a:tr h="141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 (11)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Федоскинская, д.3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216,44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216,44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04671312"/>
                  </a:ext>
                </a:extLst>
              </a:tr>
              <a:tr h="1413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(12)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Федоскинская, д.5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279,33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279,33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66414"/>
                  </a:ext>
                </a:extLst>
              </a:tr>
              <a:tr h="14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(13)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Федоскинская, д.7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216,44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216,44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02861688"/>
                  </a:ext>
                </a:extLst>
              </a:tr>
              <a:tr h="14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(14)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д.144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249,22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249,22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8578075"/>
                  </a:ext>
                </a:extLst>
              </a:tr>
              <a:tr h="14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 (15)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Проходчиков, д.17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62,30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62,30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79062788"/>
                  </a:ext>
                </a:extLst>
              </a:tr>
              <a:tr h="149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(16)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д.140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195,33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195,33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6982610"/>
                  </a:ext>
                </a:extLst>
              </a:tr>
              <a:tr h="149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(17)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Ярославское ш., д.120, корп.3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31,04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31,04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99081810"/>
                  </a:ext>
                </a:extLst>
              </a:tr>
              <a:tr h="118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</a:t>
                      </a: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12 081,77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5 602,29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18 455,94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4 147,72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432,26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1 309,39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3 007,47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6 674,36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985,90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52 697,10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654" marR="426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48701488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826829"/>
              </p:ext>
            </p:extLst>
          </p:nvPr>
        </p:nvGraphicFramePr>
        <p:xfrm>
          <a:off x="828854" y="960520"/>
          <a:ext cx="5655073" cy="21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="" xmlns:a16="http://schemas.microsoft.com/office/drawing/2014/main" val="2047471980"/>
                    </a:ext>
                  </a:extLst>
                </a:gridCol>
                <a:gridCol w="625412">
                  <a:extLst>
                    <a:ext uri="{9D8B030D-6E8A-4147-A177-3AD203B41FA5}">
                      <a16:colId xmlns="" xmlns:a16="http://schemas.microsoft.com/office/drawing/2014/main" val="1113271138"/>
                    </a:ext>
                  </a:extLst>
                </a:gridCol>
                <a:gridCol w="216130">
                  <a:extLst>
                    <a:ext uri="{9D8B030D-6E8A-4147-A177-3AD203B41FA5}">
                      <a16:colId xmlns="" xmlns:a16="http://schemas.microsoft.com/office/drawing/2014/main" val="642556999"/>
                    </a:ext>
                  </a:extLst>
                </a:gridCol>
                <a:gridCol w="681644">
                  <a:extLst>
                    <a:ext uri="{9D8B030D-6E8A-4147-A177-3AD203B41FA5}">
                      <a16:colId xmlns="" xmlns:a16="http://schemas.microsoft.com/office/drawing/2014/main" val="1635152949"/>
                    </a:ext>
                  </a:extLst>
                </a:gridCol>
                <a:gridCol w="208280">
                  <a:extLst>
                    <a:ext uri="{9D8B030D-6E8A-4147-A177-3AD203B41FA5}">
                      <a16:colId xmlns="" xmlns:a16="http://schemas.microsoft.com/office/drawing/2014/main" val="1914639120"/>
                    </a:ext>
                  </a:extLst>
                </a:gridCol>
                <a:gridCol w="1562331">
                  <a:extLst>
                    <a:ext uri="{9D8B030D-6E8A-4147-A177-3AD203B41FA5}">
                      <a16:colId xmlns="" xmlns:a16="http://schemas.microsoft.com/office/drawing/2014/main" val="2514550345"/>
                    </a:ext>
                  </a:extLst>
                </a:gridCol>
                <a:gridCol w="299258">
                  <a:extLst>
                    <a:ext uri="{9D8B030D-6E8A-4147-A177-3AD203B41FA5}">
                      <a16:colId xmlns="" xmlns:a16="http://schemas.microsoft.com/office/drawing/2014/main" val="3738541057"/>
                    </a:ext>
                  </a:extLst>
                </a:gridCol>
                <a:gridCol w="1853738">
                  <a:extLst>
                    <a:ext uri="{9D8B030D-6E8A-4147-A177-3AD203B41FA5}">
                      <a16:colId xmlns="" xmlns:a16="http://schemas.microsoft.com/office/drawing/2014/main" val="3849781199"/>
                    </a:ext>
                  </a:extLst>
                </a:gridCol>
              </a:tblGrid>
              <a:tr h="185420">
                <a:tc>
                  <a:txBody>
                    <a:bodyPr/>
                    <a:lstStyle/>
                    <a:p>
                      <a:endParaRPr lang="ru-RU" sz="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1-й транш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2-й транш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Комплексное благоустройство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rgbClr val="FF0000"/>
                          </a:solidFill>
                        </a:rPr>
                        <a:t>АГ</a:t>
                      </a:r>
                      <a:endParaRPr 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Активный гражданин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22482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1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r="7076"/>
          <a:stretch/>
        </p:blipFill>
        <p:spPr>
          <a:xfrm rot="1403332">
            <a:off x="1588469" y="-1552795"/>
            <a:ext cx="6390128" cy="91782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378" y="5362974"/>
            <a:ext cx="1803393" cy="11749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780" y="120351"/>
            <a:ext cx="7848599" cy="12052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Ярославский район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Комплексное благоустройство </a:t>
            </a:r>
            <a:br>
              <a:rPr lang="ru-RU" sz="3600" b="1" dirty="0" smtClean="0"/>
            </a:br>
            <a:r>
              <a:rPr lang="ru-RU" sz="3600" b="1" dirty="0" smtClean="0"/>
              <a:t>дворовых территорий</a:t>
            </a:r>
            <a:endParaRPr lang="ru-RU" sz="36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3017176" y="1592800"/>
            <a:ext cx="232216" cy="112072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10" name="Прямоугольник 9"/>
          <p:cNvSpPr/>
          <p:nvPr/>
        </p:nvSpPr>
        <p:spPr>
          <a:xfrm>
            <a:off x="3288517" y="1519979"/>
            <a:ext cx="244329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05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Дворы комплексного благоустройства</a:t>
            </a:r>
            <a:endParaRPr lang="ru-RU" sz="105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28" name="Рисунок 5" descr="карусель Палехская 1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7" r="9086"/>
          <a:stretch/>
        </p:blipFill>
        <p:spPr bwMode="auto">
          <a:xfrm>
            <a:off x="8048280" y="4709861"/>
            <a:ext cx="1003750" cy="88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5" descr="10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918" y="4333083"/>
            <a:ext cx="1236607" cy="75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35" descr="610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3" r="13681"/>
          <a:stretch/>
        </p:blipFill>
        <p:spPr bwMode="auto">
          <a:xfrm>
            <a:off x="8317714" y="5809888"/>
            <a:ext cx="693016" cy="61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06240" y="6532896"/>
            <a:ext cx="4937760" cy="325104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</a:pPr>
            <a:r>
              <a:rPr lang="ru-RU" sz="1600" dirty="0"/>
              <a:t>О реализации программы благоустройства </a:t>
            </a:r>
            <a:r>
              <a:rPr lang="ru-RU" sz="1600" dirty="0" smtClean="0"/>
              <a:t>в </a:t>
            </a:r>
            <a:r>
              <a:rPr lang="ru-RU" sz="1600" dirty="0"/>
              <a:t>2019 </a:t>
            </a:r>
            <a:r>
              <a:rPr lang="ru-RU" sz="1600" dirty="0" smtClean="0"/>
              <a:t>году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0480" y="1264567"/>
            <a:ext cx="216116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1. Ярославское шоссе, д.18           </a:t>
            </a: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2. Вешних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вод ул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., д.8, корп.3    </a:t>
            </a: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3. Палехская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ул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., д.12                      </a:t>
            </a: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4. Палехская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ул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., д.133                   </a:t>
            </a: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5. Холмогорская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ул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., д.6, корп.2  </a:t>
            </a: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6. Ярославское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ш</a:t>
            </a:r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., д.28                  </a:t>
            </a: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7. Дудинка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ул. 2 к. 2; </a:t>
            </a:r>
            <a:endParaRPr lang="ru-RU" sz="11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/>
            <a:r>
              <a:rPr lang="ru-RU" sz="1100" dirty="0" smtClean="0">
                <a:solidFill>
                  <a:prstClr val="black"/>
                </a:solidFill>
                <a:latin typeface="Calibri" panose="020F0502020204030204" pitchFamily="34" charset="0"/>
              </a:rPr>
              <a:t>8. Ярославское </a:t>
            </a:r>
            <a:r>
              <a:rPr lang="ru-RU" sz="1100" dirty="0">
                <a:solidFill>
                  <a:prstClr val="black"/>
                </a:solidFill>
                <a:latin typeface="Calibri" panose="020F0502020204030204" pitchFamily="34" charset="0"/>
              </a:rPr>
              <a:t>ш. 12 к. 2; </a:t>
            </a:r>
            <a:endParaRPr lang="ru-RU" sz="11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871610" y="3413474"/>
            <a:ext cx="105154" cy="851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259498" y="3801562"/>
            <a:ext cx="105154" cy="851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161334" y="1752927"/>
            <a:ext cx="105154" cy="8823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6" name="Прямоугольник 35"/>
          <p:cNvSpPr/>
          <p:nvPr/>
        </p:nvSpPr>
        <p:spPr>
          <a:xfrm>
            <a:off x="4746872" y="2713676"/>
            <a:ext cx="105154" cy="8823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7" name="Прямоугольник 36"/>
          <p:cNvSpPr/>
          <p:nvPr/>
        </p:nvSpPr>
        <p:spPr>
          <a:xfrm>
            <a:off x="2532309" y="3794836"/>
            <a:ext cx="105154" cy="8823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38" name="Прямоугольник 37"/>
          <p:cNvSpPr/>
          <p:nvPr/>
        </p:nvSpPr>
        <p:spPr>
          <a:xfrm>
            <a:off x="4281131" y="3885792"/>
            <a:ext cx="105154" cy="88234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0" name="Прямоугольник 39"/>
          <p:cNvSpPr/>
          <p:nvPr/>
        </p:nvSpPr>
        <p:spPr>
          <a:xfrm>
            <a:off x="3448917" y="2951207"/>
            <a:ext cx="105154" cy="851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498850" y="1243294"/>
            <a:ext cx="105154" cy="8511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774" y="2937022"/>
            <a:ext cx="1980226" cy="1427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22" descr="K532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731" y="3241963"/>
            <a:ext cx="1470043" cy="8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Рисунок 33" descr="гнездо Палехская 1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59" y="5173939"/>
            <a:ext cx="1783421" cy="127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Объект 4" descr="http://eco-box.org/assets/images/razdel/razdel1_big.jpg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1" y="5590571"/>
            <a:ext cx="1510588" cy="1119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411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6325" y="70236"/>
            <a:ext cx="7098203" cy="840169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Ярославский район</a:t>
            </a:r>
            <a:br>
              <a:rPr lang="ru-RU" sz="2200" dirty="0" smtClean="0"/>
            </a:br>
            <a:r>
              <a:rPr lang="ru-RU" sz="3600" b="1" dirty="0" smtClean="0"/>
              <a:t>Реконструкция контейнерных площадок</a:t>
            </a:r>
            <a:endParaRPr lang="ru-RU" sz="2800" b="1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21096" y="6532896"/>
            <a:ext cx="5122904" cy="325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smtClean="0"/>
              <a:t>О планах реализации городских программ на 2019 год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74529" y="99436"/>
            <a:ext cx="869575" cy="7817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318" y="3241139"/>
            <a:ext cx="3431786" cy="310159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928854"/>
            <a:ext cx="2320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ЭКОБОКСЫ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Ул. Дудинка д. 2 к. 2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Ул. Палехская д. 12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Ул. Холмогорская д. 3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Ярославское ш. д. 4 к. 1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Ярославское ш. д. 24 к. 1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Ярославское ш. д. 30</a:t>
            </a:r>
          </a:p>
          <a:p>
            <a:pPr marL="342900" indent="-342900">
              <a:buAutoNum type="arabicPeriod"/>
            </a:pP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Ярославское ш., д.144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61139" y="2492814"/>
            <a:ext cx="2198358" cy="324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i="1" dirty="0" smtClean="0"/>
              <a:t>КИРПИЧ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Ярославское ш. д. 12 к. 2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Ул. Палехская д. 11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Ул. Палехская д. 13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Ул. Палехская д. 5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Хибинский </a:t>
            </a:r>
            <a:r>
              <a:rPr lang="ru-RU" sz="1100" dirty="0" err="1" smtClean="0"/>
              <a:t>пр</a:t>
            </a:r>
            <a:r>
              <a:rPr lang="ru-RU" sz="1100" dirty="0" smtClean="0"/>
              <a:t>-д </a:t>
            </a:r>
            <a:r>
              <a:rPr lang="ru-RU" sz="1100" dirty="0" err="1" smtClean="0"/>
              <a:t>д</a:t>
            </a:r>
            <a:r>
              <a:rPr lang="ru-RU" sz="1100" dirty="0" smtClean="0"/>
              <a:t>. 26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Хибинский </a:t>
            </a:r>
            <a:r>
              <a:rPr lang="ru-RU" sz="1100" dirty="0" err="1" smtClean="0"/>
              <a:t>пр</a:t>
            </a:r>
            <a:r>
              <a:rPr lang="ru-RU" sz="1100" dirty="0" smtClean="0"/>
              <a:t>-д </a:t>
            </a:r>
            <a:r>
              <a:rPr lang="ru-RU" sz="1100" dirty="0" err="1" smtClean="0"/>
              <a:t>д</a:t>
            </a:r>
            <a:r>
              <a:rPr lang="ru-RU" sz="1100" dirty="0" smtClean="0"/>
              <a:t>. 28</a:t>
            </a:r>
          </a:p>
          <a:p>
            <a:pPr marL="342900" indent="-342900">
              <a:buAutoNum type="arabicPeriod"/>
            </a:pPr>
            <a:r>
              <a:rPr lang="ru-RU" sz="1100" dirty="0" smtClean="0"/>
              <a:t>Ярославское ш. д. 63</a:t>
            </a:r>
          </a:p>
          <a:p>
            <a:pPr marL="228600" indent="-228600" fontAlgn="t">
              <a:lnSpc>
                <a:spcPct val="107000"/>
              </a:lnSpc>
              <a:buAutoNum type="arabicPeriod" startAt="8"/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Холмогорская, д.7 (2 </a:t>
            </a:r>
            <a:r>
              <a:rPr lang="ru-RU" sz="1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fontAlgn="t">
              <a:lnSpc>
                <a:spcPct val="107000"/>
              </a:lnSpc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  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Ул. Палехская, д.7</a:t>
            </a:r>
            <a:endParaRPr lang="ru-RU" sz="2800" dirty="0">
              <a:latin typeface="Arial" panose="020B0604020202020204" pitchFamily="34" charset="0"/>
            </a:endParaRPr>
          </a:p>
          <a:p>
            <a:pPr fontAlgn="t">
              <a:lnSpc>
                <a:spcPct val="107000"/>
              </a:lnSpc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Ул. Палехская, д.5, корп.2</a:t>
            </a:r>
            <a:endParaRPr lang="ru-RU" sz="2800" dirty="0">
              <a:latin typeface="Arial" panose="020B0604020202020204" pitchFamily="34" charset="0"/>
            </a:endParaRPr>
          </a:p>
          <a:p>
            <a:pPr fontAlgn="t">
              <a:lnSpc>
                <a:spcPct val="107000"/>
              </a:lnSpc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Ул. Палехская, д.9, корп.3</a:t>
            </a:r>
            <a:endParaRPr lang="ru-RU" sz="2800" dirty="0">
              <a:latin typeface="Arial" panose="020B0604020202020204" pitchFamily="34" charset="0"/>
            </a:endParaRPr>
          </a:p>
          <a:p>
            <a:pPr fontAlgn="t">
              <a:lnSpc>
                <a:spcPct val="107000"/>
              </a:lnSpc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  Ул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Федоскинская, д.1</a:t>
            </a:r>
            <a:endParaRPr lang="ru-RU" sz="2800" dirty="0">
              <a:latin typeface="Arial" panose="020B0604020202020204" pitchFamily="34" charset="0"/>
            </a:endParaRPr>
          </a:p>
          <a:p>
            <a:pPr fontAlgn="t">
              <a:lnSpc>
                <a:spcPct val="107000"/>
              </a:lnSpc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   Ул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Федоскинская, д.3</a:t>
            </a:r>
            <a:endParaRPr lang="ru-RU" sz="2800" dirty="0">
              <a:latin typeface="Arial" panose="020B0604020202020204" pitchFamily="34" charset="0"/>
            </a:endParaRPr>
          </a:p>
          <a:p>
            <a:pPr fontAlgn="t">
              <a:lnSpc>
                <a:spcPct val="107000"/>
              </a:lnSpc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   Ул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Федоскинская, д.5</a:t>
            </a:r>
            <a:endParaRPr lang="ru-RU" sz="2800" dirty="0">
              <a:latin typeface="Arial" panose="020B0604020202020204" pitchFamily="34" charset="0"/>
            </a:endParaRPr>
          </a:p>
          <a:p>
            <a:pPr fontAlgn="t">
              <a:lnSpc>
                <a:spcPct val="107000"/>
              </a:lnSpc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   Ул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Федоскинская, </a:t>
            </a: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д.7    </a:t>
            </a:r>
            <a:endParaRPr lang="ru-RU" sz="2800" dirty="0">
              <a:latin typeface="Arial" panose="020B0604020202020204" pitchFamily="34" charset="0"/>
            </a:endParaRPr>
          </a:p>
          <a:p>
            <a:pPr fontAlgn="t">
              <a:lnSpc>
                <a:spcPct val="107000"/>
              </a:lnSpc>
            </a:pPr>
            <a:r>
              <a:rPr lang="ru-RU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  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Ярославское ш., д.140</a:t>
            </a:r>
          </a:p>
          <a:p>
            <a:pPr marL="342900" indent="-342900">
              <a:buAutoNum type="arabicPeriod"/>
            </a:pPr>
            <a:endParaRPr lang="ru-RU" sz="1100" dirty="0"/>
          </a:p>
        </p:txBody>
      </p:sp>
      <p:pic>
        <p:nvPicPr>
          <p:cNvPr id="21" name="Рисунок 20" descr="C:\Users\Катя\Desktop\отчет по четвергам все благоустройство\фото выполненных\Ярославское шоссе 12к2\67c763fa-4722-4d04-b888-3d0abca50a0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82" y="928855"/>
            <a:ext cx="3026121" cy="2115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Катя\Desktop\Благоустройство 2018\фото в Префектуру бл-во\Ярославский фото КП\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333" y="881204"/>
            <a:ext cx="3335482" cy="250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C:\Users\Катя\Desktop\Благоустройство 2019\фото\Палехская 12\Палехская 12 ПРОЦЕСС КП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823" y="3758462"/>
            <a:ext cx="3104449" cy="2403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0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466875"/>
              </p:ext>
            </p:extLst>
          </p:nvPr>
        </p:nvGraphicFramePr>
        <p:xfrm>
          <a:off x="122279" y="4411218"/>
          <a:ext cx="8888715" cy="2373010"/>
        </p:xfrm>
        <a:graphic>
          <a:graphicData uri="http://schemas.openxmlformats.org/drawingml/2006/table">
            <a:tbl>
              <a:tblPr firstRow="1" firstCol="1" bandRow="1"/>
              <a:tblGrid>
                <a:gridCol w="551052">
                  <a:extLst>
                    <a:ext uri="{9D8B030D-6E8A-4147-A177-3AD203B41FA5}">
                      <a16:colId xmlns="" xmlns:a16="http://schemas.microsoft.com/office/drawing/2014/main" val="3554022250"/>
                    </a:ext>
                  </a:extLst>
                </a:gridCol>
                <a:gridCol w="1343702">
                  <a:extLst>
                    <a:ext uri="{9D8B030D-6E8A-4147-A177-3AD203B41FA5}">
                      <a16:colId xmlns="" xmlns:a16="http://schemas.microsoft.com/office/drawing/2014/main" val="3384572032"/>
                    </a:ext>
                  </a:extLst>
                </a:gridCol>
                <a:gridCol w="604686">
                  <a:extLst>
                    <a:ext uri="{9D8B030D-6E8A-4147-A177-3AD203B41FA5}">
                      <a16:colId xmlns="" xmlns:a16="http://schemas.microsoft.com/office/drawing/2014/main" val="1439445953"/>
                    </a:ext>
                  </a:extLst>
                </a:gridCol>
                <a:gridCol w="754085">
                  <a:extLst>
                    <a:ext uri="{9D8B030D-6E8A-4147-A177-3AD203B41FA5}">
                      <a16:colId xmlns="" xmlns:a16="http://schemas.microsoft.com/office/drawing/2014/main" val="2563296533"/>
                    </a:ext>
                  </a:extLst>
                </a:gridCol>
                <a:gridCol w="691926">
                  <a:extLst>
                    <a:ext uri="{9D8B030D-6E8A-4147-A177-3AD203B41FA5}">
                      <a16:colId xmlns="" xmlns:a16="http://schemas.microsoft.com/office/drawing/2014/main" val="653834849"/>
                    </a:ext>
                  </a:extLst>
                </a:gridCol>
                <a:gridCol w="746997">
                  <a:extLst>
                    <a:ext uri="{9D8B030D-6E8A-4147-A177-3AD203B41FA5}">
                      <a16:colId xmlns="" xmlns:a16="http://schemas.microsoft.com/office/drawing/2014/main" val="2465771730"/>
                    </a:ext>
                  </a:extLst>
                </a:gridCol>
                <a:gridCol w="497106">
                  <a:extLst>
                    <a:ext uri="{9D8B030D-6E8A-4147-A177-3AD203B41FA5}">
                      <a16:colId xmlns="" xmlns:a16="http://schemas.microsoft.com/office/drawing/2014/main" val="2979210674"/>
                    </a:ext>
                  </a:extLst>
                </a:gridCol>
                <a:gridCol w="847898">
                  <a:extLst>
                    <a:ext uri="{9D8B030D-6E8A-4147-A177-3AD203B41FA5}">
                      <a16:colId xmlns="" xmlns:a16="http://schemas.microsoft.com/office/drawing/2014/main" val="2769782955"/>
                    </a:ext>
                  </a:extLst>
                </a:gridCol>
                <a:gridCol w="748145">
                  <a:extLst>
                    <a:ext uri="{9D8B030D-6E8A-4147-A177-3AD203B41FA5}">
                      <a16:colId xmlns="" xmlns:a16="http://schemas.microsoft.com/office/drawing/2014/main" val="764381667"/>
                    </a:ext>
                  </a:extLst>
                </a:gridCol>
                <a:gridCol w="881149">
                  <a:extLst>
                    <a:ext uri="{9D8B030D-6E8A-4147-A177-3AD203B41FA5}">
                      <a16:colId xmlns="" xmlns:a16="http://schemas.microsoft.com/office/drawing/2014/main" val="2880461698"/>
                    </a:ext>
                  </a:extLst>
                </a:gridCol>
                <a:gridCol w="600381">
                  <a:extLst>
                    <a:ext uri="{9D8B030D-6E8A-4147-A177-3AD203B41FA5}">
                      <a16:colId xmlns="" xmlns:a16="http://schemas.microsoft.com/office/drawing/2014/main" val="655295523"/>
                    </a:ext>
                  </a:extLst>
                </a:gridCol>
                <a:gridCol w="621588">
                  <a:extLst>
                    <a:ext uri="{9D8B030D-6E8A-4147-A177-3AD203B41FA5}">
                      <a16:colId xmlns="" xmlns:a16="http://schemas.microsoft.com/office/drawing/2014/main" val="2713159584"/>
                    </a:ext>
                  </a:extLst>
                </a:gridCol>
              </a:tblGrid>
              <a:tr h="468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Адрес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АБП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Бортовой </a:t>
                      </a: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камень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(4)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Дорожные </a:t>
                      </a: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знаки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Дорожная </a:t>
                      </a: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разметка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</a:t>
                      </a:r>
                      <a:endParaRPr lang="ru-RU" sz="9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Пешеходные </a:t>
                      </a: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ограждения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Тротуары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АБП+борт</a:t>
                      </a: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Парковочные карманы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000" b="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АБП+борт</a:t>
                      </a:r>
                      <a:r>
                        <a:rPr lang="ru-RU" sz="10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ПСД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</a:t>
                      </a:r>
                      <a:endParaRPr lang="ru-RU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по адресу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6722893"/>
                  </a:ext>
                </a:extLst>
              </a:tr>
              <a:tr h="156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Красная сосна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1 224,59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233,59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13,75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1 188,67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2 660,60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79289"/>
                  </a:ext>
                </a:extLst>
              </a:tr>
              <a:tr h="411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Югорский пр-д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(ул. Холмогорская, 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д.8 до д.6, корп.2)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1 675,70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155,00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26,51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98,62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299,22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2 255,05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5624001"/>
                  </a:ext>
                </a:extLst>
              </a:tr>
              <a:tr h="156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Ротерта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54,76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7,99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110,59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80,73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132,14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386,21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8213769"/>
                  </a:ext>
                </a:extLst>
              </a:tr>
              <a:tr h="156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Проходчиков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12,94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10,43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23,37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99824195"/>
                  </a:ext>
                </a:extLst>
              </a:tr>
              <a:tr h="4114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Вешних вод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(проезд между МГСУ и Ярославским ш., д.24, корп.1)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726,03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276,27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529,54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559,23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2 091,07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493004"/>
                  </a:ext>
                </a:extLst>
              </a:tr>
              <a:tr h="171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(1) </a:t>
                      </a:r>
                      <a:r>
                        <a:rPr lang="ru-RU" sz="1000" i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БД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Ул. Палехская, д.137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14,80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16,90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12,70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11,50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55,90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2056752"/>
                  </a:ext>
                </a:extLst>
              </a:tr>
              <a:tr h="156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адресов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3 641,12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736,52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25,64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29,92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150,85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80,73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230,76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828,76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1 747,90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7 472,20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49" marR="522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62873333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32510" y="1179989"/>
            <a:ext cx="39568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В рамках реализации программы КСОДД в 2019 году по 5 объектам УДС планируется обустройство тротуаров, понижений и изменений конфигурации линии бортового камня, ремонт асфальтового покрытия, парковочных карманов, пешеходных переходов и подходов к ним.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2279" y="3751629"/>
            <a:ext cx="616746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Финансирование мероприятий КСОДД в 2019 году.       </a:t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стимулирования </a:t>
            </a:r>
            <a:r>
              <a:rPr lang="ru-RU" sz="14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1-й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2-й транш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7 416,30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ru-RU" sz="1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55,90 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</a:t>
            </a:r>
            <a:r>
              <a:rPr lang="ru-RU" sz="1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7 472,20</a:t>
            </a:r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52500" y="-21438"/>
            <a:ext cx="7138216" cy="10309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200" dirty="0" smtClean="0"/>
              <a:t>Ярославский район</a:t>
            </a:r>
            <a:br>
              <a:rPr lang="ru-RU" sz="2200" dirty="0" smtClean="0"/>
            </a:br>
            <a:r>
              <a:rPr lang="ru-RU" sz="3600" b="1" dirty="0" smtClean="0"/>
              <a:t>КСОДД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000" dirty="0" smtClean="0"/>
              <a:t>(комплексная схема организации дорожного движения)</a:t>
            </a:r>
            <a:endParaRPr lang="ru-RU" sz="2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458989" y="3865979"/>
            <a:ext cx="2685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Планируемый срок завершения работ </a:t>
            </a:r>
          </a:p>
          <a:p>
            <a:r>
              <a:rPr lang="ru-RU" sz="1200" dirty="0" smtClean="0"/>
              <a:t>по всем адресам –30.07.2019</a:t>
            </a:r>
            <a:endParaRPr lang="ru-RU" sz="1200" dirty="0"/>
          </a:p>
        </p:txBody>
      </p:sp>
      <p:pic>
        <p:nvPicPr>
          <p:cNvPr id="14" name="Рисунок 13" descr="D:\КСОДД - 2018\выполненные работы\В.Воды\attach-6366579033850580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687" y="1084365"/>
            <a:ext cx="2161307" cy="269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D:\КСОДД - 2018\выполненные работы\В.Воды\attach-63665609770996075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1084365"/>
            <a:ext cx="2025319" cy="2698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999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155" y="1190476"/>
            <a:ext cx="3670941" cy="1182354"/>
          </a:xfrm>
        </p:spPr>
        <p:txBody>
          <a:bodyPr>
            <a:normAutofit fontScale="625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3200" dirty="0" smtClean="0"/>
              <a:t>Замена </a:t>
            </a:r>
            <a:r>
              <a:rPr lang="ru-RU" sz="3200" dirty="0"/>
              <a:t>АБП на </a:t>
            </a:r>
            <a:r>
              <a:rPr lang="ru-RU" sz="3200" dirty="0" smtClean="0"/>
              <a:t>сумму 35 721 000 руб. в </a:t>
            </a:r>
            <a:r>
              <a:rPr lang="ru-RU" sz="3200" dirty="0"/>
              <a:t>объеме </a:t>
            </a:r>
            <a:r>
              <a:rPr lang="ru-RU" sz="3200" dirty="0" smtClean="0"/>
              <a:t>42 800 </a:t>
            </a:r>
            <a:r>
              <a:rPr lang="ru-RU" sz="3200" dirty="0"/>
              <a:t>кв.м. </a:t>
            </a:r>
            <a:r>
              <a:rPr lang="ru-RU" sz="3200" dirty="0" smtClean="0"/>
              <a:t>                             на </a:t>
            </a:r>
            <a:r>
              <a:rPr lang="ru-RU" sz="3200" dirty="0"/>
              <a:t>16 дворовых </a:t>
            </a:r>
            <a:r>
              <a:rPr lang="ru-RU" sz="3200" dirty="0" smtClean="0"/>
              <a:t>территориях.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6326" y="70236"/>
            <a:ext cx="6213936" cy="840169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Ярославский район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/>
              <a:t>Ремонт АБП большими картами</a:t>
            </a:r>
            <a:endParaRPr lang="ru-RU" sz="3600" b="1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21096" y="6532896"/>
            <a:ext cx="5122904" cy="325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dirty="0" smtClean="0"/>
              <a:t>О планах реализации городских программ на 2019 год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6120" y="2703016"/>
            <a:ext cx="343289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1. ул. Вешних Вод, д.2, корп.6</a:t>
            </a:r>
          </a:p>
          <a:p>
            <a:r>
              <a:rPr lang="ru-RU" sz="1600" dirty="0" smtClean="0"/>
              <a:t>2. ул. Вешних Вод, д.6, корп.1</a:t>
            </a:r>
          </a:p>
          <a:p>
            <a:r>
              <a:rPr lang="ru-RU" sz="1600" dirty="0" smtClean="0"/>
              <a:t>3. ул. Дудинка, д.2, корп.1</a:t>
            </a:r>
          </a:p>
          <a:p>
            <a:r>
              <a:rPr lang="ru-RU" sz="1600" dirty="0" smtClean="0"/>
              <a:t>4. ул. Лосевская, д.1, корп.3 </a:t>
            </a:r>
          </a:p>
          <a:p>
            <a:r>
              <a:rPr lang="ru-RU" sz="1600" dirty="0" smtClean="0"/>
              <a:t>5. ул. Палехская, д.131</a:t>
            </a:r>
          </a:p>
          <a:p>
            <a:r>
              <a:rPr lang="ru-RU" sz="1600" dirty="0" smtClean="0"/>
              <a:t>6. ул. Ротерта, д.1</a:t>
            </a:r>
          </a:p>
          <a:p>
            <a:r>
              <a:rPr lang="ru-RU" sz="1600" dirty="0" smtClean="0"/>
              <a:t>7. ул. Проходчиков, д.17 </a:t>
            </a:r>
          </a:p>
          <a:p>
            <a:r>
              <a:rPr lang="ru-RU" sz="1600" dirty="0" smtClean="0"/>
              <a:t>8. ул. Федоскинская, д.2</a:t>
            </a:r>
          </a:p>
          <a:p>
            <a:r>
              <a:rPr lang="ru-RU" sz="1600" dirty="0" smtClean="0"/>
              <a:t>9. Хибинский пр., д.30, корп.1 </a:t>
            </a:r>
          </a:p>
          <a:p>
            <a:r>
              <a:rPr lang="ru-RU" sz="1600" dirty="0" smtClean="0"/>
              <a:t>10. Хибинский пр., д.30, корп.2 </a:t>
            </a:r>
          </a:p>
          <a:p>
            <a:r>
              <a:rPr lang="ru-RU" sz="1600" dirty="0" smtClean="0"/>
              <a:t>11. ул. Холмогорская, д.6, корп.1</a:t>
            </a:r>
          </a:p>
          <a:p>
            <a:r>
              <a:rPr lang="ru-RU" sz="1600" dirty="0" smtClean="0"/>
              <a:t>12. Ярославское шоссе, д.120, корп.1</a:t>
            </a:r>
          </a:p>
          <a:p>
            <a:r>
              <a:rPr lang="ru-RU" sz="1600" dirty="0" smtClean="0"/>
              <a:t>13. Ярославское шоссе, д.120, корп.2</a:t>
            </a:r>
          </a:p>
          <a:p>
            <a:r>
              <a:rPr lang="ru-RU" sz="1600" dirty="0" smtClean="0"/>
              <a:t>14. Ярославское шоссе, д.59</a:t>
            </a:r>
          </a:p>
          <a:p>
            <a:r>
              <a:rPr lang="ru-RU" sz="1600" dirty="0" smtClean="0"/>
              <a:t>15. Ярославское шоссе, д.129 </a:t>
            </a:r>
          </a:p>
          <a:p>
            <a:r>
              <a:rPr lang="ru-RU" sz="1600" dirty="0" smtClean="0"/>
              <a:t>16. Ярославское шоссе, д.131 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95913" y="70236"/>
            <a:ext cx="919499" cy="790055"/>
          </a:xfrm>
          <a:prstGeom prst="rect">
            <a:avLst/>
          </a:prstGeom>
        </p:spPr>
      </p:pic>
      <p:sp>
        <p:nvSpPr>
          <p:cNvPr id="29" name="Подзаголовок 2"/>
          <p:cNvSpPr txBox="1">
            <a:spLocks/>
          </p:cNvSpPr>
          <p:nvPr/>
        </p:nvSpPr>
        <p:spPr>
          <a:xfrm>
            <a:off x="5205411" y="5368007"/>
            <a:ext cx="2754271" cy="38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ru-RU" sz="1800" dirty="0"/>
          </a:p>
        </p:txBody>
      </p:sp>
      <p:pic>
        <p:nvPicPr>
          <p:cNvPr id="2051" name="Picture 3" descr="C:\Users\Катя\Desktop\Благоустройство 2019\ФОТО АБП БК\Палехская 131\0c05b4a5-c375-4166-a828-842b81afbf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453" y="842899"/>
            <a:ext cx="1716209" cy="250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тя\Desktop\Благоустройство 2019\ФОТО АБП БК\Палехская 131\75787bf5-41a7-4dd2-92db-9a9c97cdef7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76" y="3403023"/>
            <a:ext cx="5330536" cy="299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атя\Desktop\Благоустройство 2019\ФОТО АБП БК\Палехская 131\25c555f4-27e9-4df1-892f-f4ff7eb2566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319" y="848313"/>
            <a:ext cx="2141826" cy="250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1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Детский комплекс Тайфун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8" t="7905"/>
          <a:stretch/>
        </p:blipFill>
        <p:spPr bwMode="auto">
          <a:xfrm>
            <a:off x="1883345" y="5084431"/>
            <a:ext cx="2390949" cy="168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522" y="129428"/>
            <a:ext cx="7098203" cy="11178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/>
              <a:t>Ярославский район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Благоустройство за счёт средств </a:t>
            </a:r>
            <a:r>
              <a:rPr lang="ru-RU" sz="2200" b="1" dirty="0" smtClean="0"/>
              <a:t>программы</a:t>
            </a:r>
            <a:br>
              <a:rPr lang="ru-RU" sz="2200" b="1" dirty="0" smtClean="0"/>
            </a:br>
            <a:r>
              <a:rPr lang="ru-RU" sz="3100" b="1" dirty="0" smtClean="0"/>
              <a:t> «Развитие Городской Среды»</a:t>
            </a:r>
            <a:endParaRPr lang="ru-RU" sz="2700" b="1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21096" y="6532896"/>
            <a:ext cx="5122904" cy="325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smtClean="0"/>
              <a:t>О планах реализации городских программ на 2019 год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781" y="1213017"/>
            <a:ext cx="2878616" cy="18928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Работы на сумму 21 748 000 руб. по адресам: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Ул. Лосевская, д.1, корп.3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Югорский проезд, д.6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Югорский проезд, д.22, корп.2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Ул. Федоскинская, д.2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Ярославское ш. д.6, корп.2 </a:t>
            </a:r>
          </a:p>
          <a:p>
            <a:pPr marL="342900" indent="-342900">
              <a:buAutoNum type="arabicPeriod"/>
            </a:pPr>
            <a:r>
              <a:rPr lang="ru-RU" sz="1400" dirty="0" smtClean="0"/>
              <a:t>Ярославское ш. д. 34</a:t>
            </a:r>
          </a:p>
          <a:p>
            <a:pPr marL="342900" indent="-342900">
              <a:buAutoNum type="arabicPeriod"/>
            </a:pPr>
            <a:endParaRPr lang="ru-RU" sz="5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6725" y="70236"/>
            <a:ext cx="952886" cy="6273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8212" y="3126238"/>
            <a:ext cx="27331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Вид работ:</a:t>
            </a:r>
          </a:p>
          <a:p>
            <a:pPr marL="285750" indent="-285750">
              <a:buFontTx/>
              <a:buChar char="-"/>
            </a:pPr>
            <a:r>
              <a:rPr lang="ru-RU" sz="1400" dirty="0" smtClean="0"/>
              <a:t>реконструкция детских площадок с заменой покрытий, игровых элементов, ограждений и пр.</a:t>
            </a:r>
          </a:p>
        </p:txBody>
      </p:sp>
      <p:pic>
        <p:nvPicPr>
          <p:cNvPr id="27" name="Рисунок 18" descr="https://kidoo.newhorizons.ru/media/uploads/items/images/200202_SWfVj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01" y="5231369"/>
            <a:ext cx="216408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9" y="5410801"/>
            <a:ext cx="1861594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5" descr="Карусель Валь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365" y="5263808"/>
            <a:ext cx="1255180" cy="1306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качалка лепесток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294" y="5499976"/>
            <a:ext cx="1403296" cy="88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Катя\Desktop\Благоустройство 2019\отчет по четвергам все благоустройство\фото выполненных\Ярославское шоссе 34\28de256c-df6d-4142-bd1a-439b917e5a8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90" y="764883"/>
            <a:ext cx="3294977" cy="2471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тя\Desktop\Благоустройство 2019\отчет по четвергам все благоустройство\фото выполненных\Ярославское шоссе 34\46e2857b-8e35-4196-843c-fc0efb0f647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93" y="1375887"/>
            <a:ext cx="2333801" cy="175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тя\Desktop\Благоустройство 2019\отчет по четвергам все благоустройство\фото выполненных\Ярославское шоссе 34\d01e69a4-2d9c-452a-93e4-3a7de497a78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393" y="3236116"/>
            <a:ext cx="2369127" cy="177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атя\Desktop\Благоустройство 2019\Мой район\фото ДО\Югорский 22-2\Югорский 22к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82" y="3252854"/>
            <a:ext cx="2587336" cy="194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5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0" y="4315719"/>
            <a:ext cx="1567962" cy="117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04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9" y="120351"/>
            <a:ext cx="830221" cy="7399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8522" y="490321"/>
            <a:ext cx="7098203" cy="1117814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 smtClean="0"/>
              <a:t>Ярославский район</a:t>
            </a:r>
            <a:br>
              <a:rPr lang="ru-RU" sz="2200" dirty="0" smtClean="0"/>
            </a:br>
            <a:r>
              <a:rPr lang="ru-RU" sz="3100" b="1" dirty="0" smtClean="0"/>
              <a:t>Благоустройство дворовых территорий, победивших в голосовании на портале «Активный гражданин».</a:t>
            </a:r>
            <a:endParaRPr lang="ru-RU" sz="2700" b="1" dirty="0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4021096" y="6532896"/>
            <a:ext cx="5122904" cy="325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600" smtClean="0"/>
              <a:t>О планах реализации городских программ на 2019 год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781" y="1711781"/>
            <a:ext cx="2878616" cy="3847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ул. Палехская, д. 12</a:t>
            </a:r>
          </a:p>
          <a:p>
            <a:pPr marL="342900" indent="-342900">
              <a:buAutoNum type="arabicPeriod"/>
            </a:pPr>
            <a:endParaRPr lang="ru-RU" sz="5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6725" y="70236"/>
            <a:ext cx="952886" cy="6273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0295" y="3553691"/>
            <a:ext cx="2123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Ярославское ш., д. 12 к. 2</a:t>
            </a:r>
          </a:p>
          <a:p>
            <a:endParaRPr lang="ru-RU" dirty="0"/>
          </a:p>
        </p:txBody>
      </p:sp>
      <p:pic>
        <p:nvPicPr>
          <p:cNvPr id="19" name="Рисунок 18" descr="C:\Users\0C18~1\AppData\Local\Temp\Rar$DIa0.646\WhatsApp Image 2018-10-11 at 15.22.05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80" y="2008043"/>
            <a:ext cx="2861117" cy="1337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Катя\Desktop\Благоустройство 2019\фото\Палехская 12\657d0a0e-599d-4fba-b507-7c5d40e27c6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446" y="1284142"/>
            <a:ext cx="3360554" cy="191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Катя\Desktop\Благоустройство 2019\отчет по четвергам все благоустройство\фото выполненных\Палехская 12\df01fe86-74c3-47e1-b018-14985da10c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945" y="1504515"/>
            <a:ext cx="2765501" cy="1695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Катя\Desktop\Благоустройство 2019\фото\Яр 12-2\IMG_6624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95" y="3846078"/>
            <a:ext cx="2404893" cy="2917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Катя\Desktop\Благоустройство 2019\фото\Яр 12-2\ab0d97d9-e9d0-4164-8036-42e23ad7eae6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09" y="3825295"/>
            <a:ext cx="4724400" cy="265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0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14329</TotalTime>
  <Words>1763</Words>
  <Application>Microsoft Office PowerPoint</Application>
  <PresentationFormat>Экран (4:3)</PresentationFormat>
  <Paragraphs>784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Ярославский район</vt:lpstr>
      <vt:lpstr>Ярославский район Благоустройство территории </vt:lpstr>
      <vt:lpstr>Ярославский район Финансирование работ по благоустройству в 2019 году.        Средства стимулирования 1-й и 2-й транш (47 644,80 + 5052,30 = 52 697,10)</vt:lpstr>
      <vt:lpstr>Ярославский район Комплексное благоустройство  дворовых территорий</vt:lpstr>
      <vt:lpstr>Ярославский район Реконструкция контейнерных площадок</vt:lpstr>
      <vt:lpstr>Презентация PowerPoint</vt:lpstr>
      <vt:lpstr>Ярославский район Ремонт АБП большими картами</vt:lpstr>
      <vt:lpstr>Ярославский район Благоустройство за счёт средств программы  «Развитие Городской Среды»</vt:lpstr>
      <vt:lpstr>Ярославский район Благоустройство дворовых территорий, победивших в голосовании на портале «Активный гражданин».</vt:lpstr>
      <vt:lpstr>Ярославский район Благоустройство за счёт средств экономии.</vt:lpstr>
      <vt:lpstr>Ярославский район Опоры освещения</vt:lpstr>
      <vt:lpstr>Ярославский район Озеленение по программе «Миллион деревьев»</vt:lpstr>
      <vt:lpstr>Ярославский район Благоустройство территории объектов образования в рамках программы «Столичное образование»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Ярославский район</dc:title>
  <dc:creator>USER</dc:creator>
  <cp:lastModifiedBy>Елена Ивановна</cp:lastModifiedBy>
  <cp:revision>236</cp:revision>
  <cp:lastPrinted>2019-06-04T13:15:20Z</cp:lastPrinted>
  <dcterms:created xsi:type="dcterms:W3CDTF">2019-05-23T05:57:49Z</dcterms:created>
  <dcterms:modified xsi:type="dcterms:W3CDTF">2020-03-11T08:53:27Z</dcterms:modified>
</cp:coreProperties>
</file>